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P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19ACE-3FF1-4739-9AB4-4C86875265F1}" v="108" dt="2023-06-21T00:09:08.175"/>
    <p1510:client id="{0FB2FBF1-86B8-4CD6-9A1C-44275B44323D}" v="138" dt="2023-06-21T06:06:51.720"/>
    <p1510:client id="{E94665BB-A375-4095-8A7B-F79A71FCCC29}" v="4" dt="2023-06-20T23:14:38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45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84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22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18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2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82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7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8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719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11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6/21/2023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660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1C0BCA8-B9D5-4F84-B063-ABE683EE0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Electronic System">
            <a:extLst>
              <a:ext uri="{FF2B5EF4-FFF2-40B4-BE49-F238E27FC236}">
                <a16:creationId xmlns:a16="http://schemas.microsoft.com/office/drawing/2014/main" id="{31795656-B978-BCF1-A209-0AFC4DB562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148D7B7-CAFA-4089-A365-6371A76FE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144236 w 12192000"/>
              <a:gd name="connsiteY0" fmla="*/ 859953 h 6858000"/>
              <a:gd name="connsiteX1" fmla="*/ 954990 w 12192000"/>
              <a:gd name="connsiteY1" fmla="*/ 3049201 h 6858000"/>
              <a:gd name="connsiteX2" fmla="*/ 954990 w 12192000"/>
              <a:gd name="connsiteY2" fmla="*/ 3317710 h 6858000"/>
              <a:gd name="connsiteX3" fmla="*/ 954990 w 12192000"/>
              <a:gd name="connsiteY3" fmla="*/ 6057900 h 6858000"/>
              <a:gd name="connsiteX4" fmla="*/ 5334000 w 12192000"/>
              <a:gd name="connsiteY4" fmla="*/ 6057900 h 6858000"/>
              <a:gd name="connsiteX5" fmla="*/ 5334000 w 12192000"/>
              <a:gd name="connsiteY5" fmla="*/ 3049201 h 6858000"/>
              <a:gd name="connsiteX6" fmla="*/ 3144755 w 12192000"/>
              <a:gd name="connsiteY6" fmla="*/ 859953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3144236" y="859953"/>
                </a:moveTo>
                <a:cubicBezTo>
                  <a:pt x="1935127" y="859953"/>
                  <a:pt x="954990" y="1840119"/>
                  <a:pt x="954990" y="3049201"/>
                </a:cubicBezTo>
                <a:lnTo>
                  <a:pt x="954990" y="3317710"/>
                </a:lnTo>
                <a:lnTo>
                  <a:pt x="954990" y="6057900"/>
                </a:lnTo>
                <a:lnTo>
                  <a:pt x="5334000" y="6057900"/>
                </a:lnTo>
                <a:lnTo>
                  <a:pt x="5334000" y="3049201"/>
                </a:lnTo>
                <a:cubicBezTo>
                  <a:pt x="5334000" y="1840119"/>
                  <a:pt x="4353860" y="859953"/>
                  <a:pt x="3144755" y="85995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C60709-0DCA-EA36-1DC3-299AFC2DD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5662" y="1161232"/>
            <a:ext cx="5291275" cy="2485479"/>
          </a:xfrm>
        </p:spPr>
        <p:txBody>
          <a:bodyPr anchor="b">
            <a:normAutofit/>
          </a:bodyPr>
          <a:lstStyle/>
          <a:p>
            <a:r>
              <a:rPr lang="es-PA">
                <a:solidFill>
                  <a:srgbClr val="FFFFFF"/>
                </a:solidFill>
              </a:rPr>
              <a:t>Web Servers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38BF37-87E7-2BA8-922B-46900281E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3004" y="4993240"/>
            <a:ext cx="3694048" cy="1137107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s-PA" sz="1500">
                <a:solidFill>
                  <a:srgbClr val="FFFFFF"/>
                </a:solidFill>
              </a:rPr>
              <a:t>Thomás Solís</a:t>
            </a:r>
          </a:p>
          <a:p>
            <a:pPr>
              <a:lnSpc>
                <a:spcPct val="110000"/>
              </a:lnSpc>
            </a:pPr>
            <a:r>
              <a:rPr lang="es-PA" sz="1500">
                <a:solidFill>
                  <a:srgbClr val="FFFFFF"/>
                </a:solidFill>
              </a:rPr>
              <a:t>Jaime Acosta</a:t>
            </a:r>
          </a:p>
          <a:p>
            <a:pPr>
              <a:lnSpc>
                <a:spcPct val="110000"/>
              </a:lnSpc>
            </a:pPr>
            <a:r>
              <a:rPr lang="es-PA" sz="1500">
                <a:solidFill>
                  <a:srgbClr val="FFFFFF"/>
                </a:solidFill>
              </a:rPr>
              <a:t>Carlos Gonzalez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76E355-DC49-4AFB-88DE-62B854B9B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09851" y="4003443"/>
            <a:ext cx="0" cy="2054457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06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8FB0-405D-2149-0129-0C20DCED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Ventajas</a:t>
            </a:r>
            <a:r>
              <a:rPr lang="en-US" dirty="0"/>
              <a:t> y </a:t>
            </a:r>
            <a:r>
              <a:rPr lang="en-US" dirty="0" err="1"/>
              <a:t>desventajas</a:t>
            </a:r>
            <a:endParaRPr lang="es-P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4693A-5F1B-9FD4-2A07-1355BED80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Ventajas</a:t>
            </a:r>
            <a:endParaRPr lang="es-P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CCDD3-F47E-2409-E873-1E4488CB02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342900" indent="-342900"/>
            <a:r>
              <a:rPr lang="es-PA" dirty="0">
                <a:solidFill>
                  <a:srgbClr val="F1F3F0"/>
                </a:solidFill>
                <a:ea typeface="+mn-lt"/>
                <a:cs typeface="+mn-lt"/>
              </a:rPr>
              <a:t>Integración con el ecosistema de Microsoft.</a:t>
            </a:r>
            <a:endParaRPr lang="es-PA" dirty="0"/>
          </a:p>
          <a:p>
            <a:r>
              <a:rPr lang="es-PA" dirty="0">
                <a:solidFill>
                  <a:srgbClr val="F1F3F0"/>
                </a:solidFill>
                <a:ea typeface="+mn-lt"/>
                <a:cs typeface="+mn-lt"/>
              </a:rPr>
              <a:t>Escalabilidad y manejo de tráfico pesado.</a:t>
            </a:r>
            <a:endParaRPr lang="es-PA" dirty="0"/>
          </a:p>
          <a:p>
            <a:r>
              <a:rPr lang="es-PA" dirty="0">
                <a:solidFill>
                  <a:srgbClr val="F1F3F0"/>
                </a:solidFill>
                <a:ea typeface="+mn-lt"/>
                <a:cs typeface="+mn-lt"/>
              </a:rPr>
              <a:t>Herramientas de administración fáciles de usar.</a:t>
            </a:r>
            <a:endParaRPr lang="es-PA" dirty="0"/>
          </a:p>
          <a:p>
            <a:r>
              <a:rPr lang="es-PA" dirty="0">
                <a:solidFill>
                  <a:srgbClr val="F1F3F0"/>
                </a:solidFill>
                <a:ea typeface="+mn-lt"/>
                <a:cs typeface="+mn-lt"/>
              </a:rPr>
              <a:t>Soporte técnico y actualizaciones regulares.</a:t>
            </a:r>
            <a:endParaRPr lang="es-PA" dirty="0"/>
          </a:p>
          <a:p>
            <a:endParaRPr lang="es-P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97606-78E2-C3A3-8D1C-DC877986B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desventajas</a:t>
            </a:r>
            <a:endParaRPr lang="es-P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91FCE-9446-CA8D-7130-CAC6D14F30A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s-PA" dirty="0">
                <a:solidFill>
                  <a:srgbClr val="F1F3F0"/>
                </a:solidFill>
                <a:ea typeface="+mn-lt"/>
                <a:cs typeface="+mn-lt"/>
              </a:rPr>
              <a:t>Limitado a sistemas operativos Windows.</a:t>
            </a:r>
            <a:endParaRPr lang="es-PA" dirty="0"/>
          </a:p>
          <a:p>
            <a:r>
              <a:rPr lang="es-PA" dirty="0">
                <a:solidFill>
                  <a:srgbClr val="F1F3F0"/>
                </a:solidFill>
                <a:ea typeface="+mn-lt"/>
                <a:cs typeface="+mn-lt"/>
              </a:rPr>
              <a:t>Requisitos de recursos del sistema.</a:t>
            </a:r>
            <a:endParaRPr lang="es-PA" dirty="0"/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0994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ACE703B-177A-4A03-827E-692635A35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1DB918-D167-00CC-913E-BA2FA2F13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958297"/>
            <a:ext cx="4085665" cy="2195027"/>
          </a:xfrm>
        </p:spPr>
        <p:txBody>
          <a:bodyPr anchor="ctr">
            <a:normAutofit/>
          </a:bodyPr>
          <a:lstStyle/>
          <a:p>
            <a:pPr algn="ctr"/>
            <a:r>
              <a:rPr lang="es-PA" dirty="0"/>
              <a:t>Apache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459F53-0D8E-B830-58AA-91B43BB44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1" b="30835"/>
          <a:stretch/>
        </p:blipFill>
        <p:spPr bwMode="auto">
          <a:xfrm>
            <a:off x="20" y="10"/>
            <a:ext cx="12191979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D8C0D56F-4A65-48B9-843D-F9D262C35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34000" y="4244223"/>
            <a:ext cx="0" cy="1623177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294FC2-B2A2-C2E2-97D9-69507592A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665" y="4051261"/>
            <a:ext cx="4883021" cy="2195027"/>
          </a:xfrm>
        </p:spPr>
        <p:txBody>
          <a:bodyPr anchor="ctr">
            <a:normAutofit/>
          </a:bodyPr>
          <a:lstStyle/>
          <a:p>
            <a:pPr algn="just"/>
            <a:r>
              <a:rPr lang="es-MX" b="0" i="0" dirty="0">
                <a:effectLst/>
                <a:latin typeface="+mj-lt"/>
              </a:rPr>
              <a:t>Es un servidor web que se encarga de almacenar, procesar y servir las páginas web a los usuarios de las mismas.</a:t>
            </a:r>
          </a:p>
          <a:p>
            <a:pPr algn="just"/>
            <a:r>
              <a:rPr lang="es-MX" dirty="0"/>
              <a:t>Creado por el desarrollador de software estadounidense Robert </a:t>
            </a:r>
            <a:r>
              <a:rPr lang="es-MX" dirty="0" err="1"/>
              <a:t>McCool</a:t>
            </a:r>
            <a:r>
              <a:rPr lang="es-MX" dirty="0"/>
              <a:t> en 1995.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96650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29535-0306-739E-2B8E-8E6B9541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Características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9A79FF-6CDB-79D7-D64B-5A5B4BDD1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Apache HTTP Server es considerado uno de los servidores web más seguros y cuenta con una sólida reputación en cuanto a seguridad.</a:t>
            </a:r>
          </a:p>
          <a:p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Apache HTTP Server es escalable y puede adaptarse a diferentes cargas de tráfico y necesidades de crecimiento.</a:t>
            </a:r>
            <a:endParaRPr lang="es-MX" dirty="0">
              <a:solidFill>
                <a:srgbClr val="D1D5DB"/>
              </a:solidFill>
              <a:latin typeface="Söhne"/>
            </a:endParaRPr>
          </a:p>
          <a:p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Apache HTTP Server es de uso gratuito, pero puede haber costos asociados con la infraestructura y los recursos necesarios para alojar y mantener un servidor Apache. </a:t>
            </a:r>
          </a:p>
          <a:p>
            <a:r>
              <a:rPr lang="es-MX" dirty="0">
                <a:solidFill>
                  <a:srgbClr val="D1D5DB"/>
                </a:solidFill>
                <a:latin typeface="Söhne"/>
              </a:rPr>
              <a:t>Protocolos: </a:t>
            </a:r>
            <a:r>
              <a:rPr lang="es-PA" b="0" i="0" dirty="0">
                <a:solidFill>
                  <a:srgbClr val="D1D5DB"/>
                </a:solidFill>
                <a:effectLst/>
                <a:latin typeface="Söhne"/>
              </a:rPr>
              <a:t>HTTP, HTTPS, FTP, SMTP, POP3.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3660449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8467AB-CAED-F81D-9A53-E0C0D5015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063" y="392905"/>
            <a:ext cx="5007110" cy="814387"/>
          </a:xfrm>
        </p:spPr>
        <p:txBody>
          <a:bodyPr/>
          <a:lstStyle/>
          <a:p>
            <a:pPr algn="ctr"/>
            <a:r>
              <a:rPr lang="es-PA" dirty="0"/>
              <a:t>Ventajas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848BA30-DE58-C8F9-A20C-3298E159C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1662545"/>
            <a:ext cx="5007110" cy="4395356"/>
          </a:xfrm>
        </p:spPr>
        <p:txBody>
          <a:bodyPr>
            <a:normAutofit/>
          </a:bodyPr>
          <a:lstStyle/>
          <a:p>
            <a:r>
              <a:rPr lang="es-PA" dirty="0"/>
              <a:t>Software de código abierto</a:t>
            </a:r>
          </a:p>
          <a:p>
            <a:endParaRPr lang="es-PA" dirty="0"/>
          </a:p>
          <a:p>
            <a:r>
              <a:rPr lang="es-PA" dirty="0"/>
              <a:t>Multiplataforma</a:t>
            </a:r>
          </a:p>
          <a:p>
            <a:endParaRPr lang="es-PA" dirty="0"/>
          </a:p>
          <a:p>
            <a:r>
              <a:rPr lang="es-PA" dirty="0"/>
              <a:t>Escalabilidad y rendimiento</a:t>
            </a:r>
          </a:p>
          <a:p>
            <a:endParaRPr lang="es-PA" dirty="0"/>
          </a:p>
          <a:p>
            <a:r>
              <a:rPr lang="es-PA" dirty="0"/>
              <a:t>Amplia compatibilidad</a:t>
            </a:r>
          </a:p>
          <a:p>
            <a:endParaRPr lang="es-PA" dirty="0"/>
          </a:p>
          <a:p>
            <a:r>
              <a:rPr lang="es-PA" dirty="0"/>
              <a:t>Amplia comunidad de soporte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53816E-3AA1-8CF2-5214-5D3E4DF96A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4" y="392904"/>
            <a:ext cx="5031769" cy="814387"/>
          </a:xfrm>
        </p:spPr>
        <p:txBody>
          <a:bodyPr/>
          <a:lstStyle/>
          <a:p>
            <a:pPr algn="ctr"/>
            <a:r>
              <a:rPr lang="es-PA" dirty="0"/>
              <a:t>Desventajas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09B98DA-613D-0D22-DFA2-22D15C146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1662545"/>
            <a:ext cx="5031769" cy="4395356"/>
          </a:xfrm>
        </p:spPr>
        <p:txBody>
          <a:bodyPr>
            <a:normAutofit/>
          </a:bodyPr>
          <a:lstStyle/>
          <a:p>
            <a:r>
              <a:rPr lang="es-PA" dirty="0"/>
              <a:t>Consumo de recursos</a:t>
            </a:r>
          </a:p>
          <a:p>
            <a:endParaRPr lang="es-PA" dirty="0"/>
          </a:p>
          <a:p>
            <a:r>
              <a:rPr lang="es-PA" dirty="0"/>
              <a:t>Configuración y complejidad</a:t>
            </a:r>
          </a:p>
          <a:p>
            <a:endParaRPr lang="es-PA" dirty="0"/>
          </a:p>
          <a:p>
            <a:r>
              <a:rPr lang="es-PA" dirty="0"/>
              <a:t>Reinicio del servidor para aplicar cambios</a:t>
            </a:r>
          </a:p>
          <a:p>
            <a:endParaRPr lang="es-PA" dirty="0"/>
          </a:p>
          <a:p>
            <a:r>
              <a:rPr lang="es-MX" dirty="0"/>
              <a:t>Menor rendimiento en conexiones concurrentes</a:t>
            </a:r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66665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2">
            <a:extLst>
              <a:ext uri="{FF2B5EF4-FFF2-40B4-BE49-F238E27FC236}">
                <a16:creationId xmlns:a16="http://schemas.microsoft.com/office/drawing/2014/main" id="{3CECA2BE-0443-493F-9413-FC132026C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een and orange hexagon with a letter n&#10;&#10;Description automatically generated with medium confidence">
            <a:extLst>
              <a:ext uri="{FF2B5EF4-FFF2-40B4-BE49-F238E27FC236}">
                <a16:creationId xmlns:a16="http://schemas.microsoft.com/office/drawing/2014/main" id="{46044B7D-133C-9F6F-A609-7CB4FAE8C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9" r="-1" b="6225"/>
          <a:stretch/>
        </p:blipFill>
        <p:spPr>
          <a:xfrm>
            <a:off x="20" y="1"/>
            <a:ext cx="12188932" cy="6857999"/>
          </a:xfrm>
          <a:prstGeom prst="rect">
            <a:avLst/>
          </a:prstGeom>
        </p:spPr>
      </p:pic>
      <p:sp>
        <p:nvSpPr>
          <p:cNvPr id="21" name="Rectangle 24">
            <a:extLst>
              <a:ext uri="{FF2B5EF4-FFF2-40B4-BE49-F238E27FC236}">
                <a16:creationId xmlns:a16="http://schemas.microsoft.com/office/drawing/2014/main" id="{57C3041F-18C8-4A3F-BB74-556AD2101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2" y="1"/>
            <a:ext cx="12191999" cy="221129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5000"/>
                </a:srgbClr>
              </a:gs>
              <a:gs pos="100000">
                <a:srgbClr val="000000">
                  <a:alpha val="6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587A8-296E-19C4-94E8-7D19EBC7A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598393"/>
            <a:ext cx="6855490" cy="1192455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Nginx</a:t>
            </a:r>
            <a:endParaRPr lang="es-PA" dirty="0">
              <a:solidFill>
                <a:srgbClr val="FFFFFF"/>
              </a:solidFill>
            </a:endParaRPr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72B28B90-B579-47ED-A625-BAD03AE6C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930588"/>
            <a:ext cx="12191999" cy="1927411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5000"/>
                </a:srgbClr>
              </a:gs>
              <a:gs pos="100000">
                <a:srgbClr val="000000">
                  <a:alpha val="6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344C0B-6EF0-C82D-90A5-D5B0891BE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500" y="5661214"/>
            <a:ext cx="9563100" cy="461867"/>
          </a:xfrm>
        </p:spPr>
        <p:txBody>
          <a:bodyPr anchor="t"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8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6259606"/>
            <a:ext cx="10325101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186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05911C-3DF7-C8F0-BC6B-95152C3E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Características</a:t>
            </a:r>
            <a:endParaRPr lang="es-P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CEF28E-84D4-45A2-1BC6-C852FC261D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A"/>
              <a:t>Tipos de licencias:</a:t>
            </a:r>
          </a:p>
          <a:p>
            <a:pPr lvl="1"/>
            <a:r>
              <a:rPr lang="es-PA"/>
              <a:t>Licencia BSD y propietaria.</a:t>
            </a:r>
          </a:p>
          <a:p>
            <a:r>
              <a:rPr lang="es-PA"/>
              <a:t>Protocolos y plataformas:</a:t>
            </a:r>
          </a:p>
          <a:p>
            <a:pPr lvl="1"/>
            <a:r>
              <a:rPr lang="es-PA"/>
              <a:t>HTTP, HTTPS, HTTP/2, WebSocket, SMTP, POP3 y IMAP.</a:t>
            </a:r>
          </a:p>
          <a:p>
            <a:r>
              <a:rPr lang="es-PA"/>
              <a:t>Seguridad:</a:t>
            </a:r>
          </a:p>
          <a:p>
            <a:pPr lvl="1"/>
            <a:r>
              <a:rPr lang="es-PA"/>
              <a:t>Seguridad y estabilidad</a:t>
            </a:r>
          </a:p>
          <a:p>
            <a:pPr lvl="1"/>
            <a:r>
              <a:rPr lang="es-PA"/>
              <a:t>Ofrece opciones de configuración para implementar prácticas de seguridad, como limitar la tasa de solicitudes, filtrado de IP, protección contra ataques DDoS, entre otros.</a:t>
            </a:r>
            <a:endParaRPr lang="es-P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D9180D-B014-35AD-BFB4-B5BB4AD85C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A"/>
              <a:t>Escalabilidad:</a:t>
            </a:r>
          </a:p>
          <a:p>
            <a:pPr lvl="1"/>
            <a:r>
              <a:rPr lang="es-PA"/>
              <a:t>Nginx es altamente escalable y puede manejar eficientemente grandes volúmenes de tráfico y conexiones simultáneas</a:t>
            </a:r>
          </a:p>
          <a:p>
            <a:r>
              <a:rPr lang="es-PA"/>
              <a:t>Costos:</a:t>
            </a:r>
          </a:p>
          <a:p>
            <a:pPr lvl="1"/>
            <a:r>
              <a:rPr lang="es-PA"/>
              <a:t>Nginx Open Source es de uso gratuito y no requiere licencia.</a:t>
            </a:r>
          </a:p>
          <a:p>
            <a:pPr lvl="1"/>
            <a:r>
              <a:rPr lang="es-PA"/>
              <a:t>Nginx Plus es una versión comercial que ofrece características adicionales y soporte técnico. Los costos varían según el nivel de suscripción y el soporte requerido.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701546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8FB0-405D-2149-0129-0C20DCED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Ventajas</a:t>
            </a:r>
            <a:r>
              <a:rPr lang="en-US" dirty="0"/>
              <a:t> y </a:t>
            </a:r>
            <a:r>
              <a:rPr lang="en-US" dirty="0" err="1"/>
              <a:t>desventajas</a:t>
            </a:r>
            <a:endParaRPr lang="es-P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4693A-5F1B-9FD4-2A07-1355BED80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Ventajas</a:t>
            </a:r>
            <a:endParaRPr lang="es-P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CCDD3-F47E-2409-E873-1E4488CB02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PA" dirty="0"/>
              <a:t>Alta velocidad y rendimiento</a:t>
            </a:r>
          </a:p>
          <a:p>
            <a:r>
              <a:rPr lang="es-PA" dirty="0"/>
              <a:t>Eficiente consumo de recursos</a:t>
            </a:r>
          </a:p>
          <a:p>
            <a:r>
              <a:rPr lang="es-PA" dirty="0"/>
              <a:t>Escalabilidad</a:t>
            </a:r>
          </a:p>
          <a:p>
            <a:r>
              <a:rPr lang="es-PA" dirty="0"/>
              <a:t>Balanceo de carga</a:t>
            </a:r>
          </a:p>
          <a:p>
            <a:r>
              <a:rPr lang="es-PA" dirty="0"/>
              <a:t>Proxy inverso</a:t>
            </a:r>
          </a:p>
          <a:p>
            <a:r>
              <a:rPr lang="es-PA" dirty="0"/>
              <a:t>Soporte de protocolos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97606-78E2-C3A3-8D1C-DC877986B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desventajas</a:t>
            </a:r>
            <a:endParaRPr lang="es-P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91FCE-9446-CA8D-7130-CAC6D14F30A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s-PA" dirty="0"/>
              <a:t> Configuración inicial compleja</a:t>
            </a:r>
          </a:p>
          <a:p>
            <a:r>
              <a:rPr lang="es-PA" dirty="0"/>
              <a:t>Menor soporte de aplicaciones dinámicas</a:t>
            </a:r>
          </a:p>
        </p:txBody>
      </p:sp>
    </p:spTree>
    <p:extLst>
      <p:ext uri="{BB962C8B-B14F-4D97-AF65-F5344CB8AC3E}">
        <p14:creationId xmlns:p14="http://schemas.microsoft.com/office/powerpoint/2010/main" val="670351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38A565D8-E642-4598-BD4F-7ED84917B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A4F1C0BC-A384-C4DE-CA0D-1E3DEB1C0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" b="1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644D1D8-E5E6-EB5D-587F-BA9C2E87A107}"/>
              </a:ext>
            </a:extLst>
          </p:cNvPr>
          <p:cNvSpPr txBox="1"/>
          <p:nvPr/>
        </p:nvSpPr>
        <p:spPr>
          <a:xfrm>
            <a:off x="2040758" y="5316483"/>
            <a:ext cx="81104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Microsoft Internet </a:t>
            </a:r>
            <a:r>
              <a:rPr lang="es-ES" sz="3600" b="1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Information</a:t>
            </a:r>
            <a:r>
              <a:rPr lang="es-ES" sz="36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s-ES" sz="3600" b="1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Services</a:t>
            </a:r>
            <a:endParaRPr lang="es-ES" sz="2800" b="1" err="1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3464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05911C-3DF7-C8F0-BC6B-95152C3E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228164"/>
            <a:ext cx="10427840" cy="1086056"/>
          </a:xfrm>
        </p:spPr>
        <p:txBody>
          <a:bodyPr/>
          <a:lstStyle/>
          <a:p>
            <a:r>
              <a:rPr lang="en-US"/>
              <a:t>Características</a:t>
            </a:r>
            <a:endParaRPr lang="es-P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CEF28E-84D4-45A2-1BC6-C852FC261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1809000"/>
            <a:ext cx="5469365" cy="41350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PA" sz="1800" dirty="0">
                <a:solidFill>
                  <a:srgbClr val="F1F3F0"/>
                </a:solidFill>
                <a:ea typeface="+mn-lt"/>
                <a:cs typeface="+mn-lt"/>
              </a:rPr>
              <a:t>Microsoft IIS es un servidor web desarrollado por Microsoft para sistemas operativos Windows. es compatible con varios protocolos, incluyendo HTTP, HTTPS, FTP, FTPS, SMTP, entre otros. </a:t>
            </a:r>
            <a:endParaRPr lang="es-ES"/>
          </a:p>
          <a:p>
            <a:pPr marL="0" indent="0">
              <a:buNone/>
            </a:pPr>
            <a:endParaRPr lang="es-PA" sz="1800" dirty="0">
              <a:solidFill>
                <a:srgbClr val="F1F3F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s-PA" sz="1800" dirty="0">
                <a:solidFill>
                  <a:srgbClr val="F1F3F0"/>
                </a:solidFill>
                <a:ea typeface="+mn-lt"/>
                <a:cs typeface="+mn-lt"/>
              </a:rPr>
              <a:t>Seguridad en Microsoft IIS:</a:t>
            </a:r>
            <a:endParaRPr lang="es-PA" sz="1800" dirty="0"/>
          </a:p>
          <a:p>
            <a:pPr marL="342900" indent="-342900"/>
            <a:r>
              <a:rPr lang="es-PA" sz="1800" dirty="0">
                <a:solidFill>
                  <a:srgbClr val="F1F3F0"/>
                </a:solidFill>
                <a:ea typeface="+mn-lt"/>
                <a:cs typeface="+mn-lt"/>
              </a:rPr>
              <a:t>Autenticación integrada de Windows.</a:t>
            </a:r>
          </a:p>
          <a:p>
            <a:pPr marL="342900" indent="-342900"/>
            <a:r>
              <a:rPr lang="es-PA" sz="1800" dirty="0">
                <a:solidFill>
                  <a:srgbClr val="F1F3F0"/>
                </a:solidFill>
                <a:ea typeface="+mn-lt"/>
                <a:cs typeface="+mn-lt"/>
              </a:rPr>
              <a:t>Uso de certificados SSL/TLS (HTTPS).</a:t>
            </a:r>
          </a:p>
          <a:p>
            <a:pPr marL="342900" indent="-342900"/>
            <a:r>
              <a:rPr lang="es-PA" sz="1800" dirty="0">
                <a:solidFill>
                  <a:srgbClr val="F1F3F0"/>
                </a:solidFill>
                <a:ea typeface="+mn-lt"/>
                <a:cs typeface="+mn-lt"/>
              </a:rPr>
              <a:t>Restricciones de acceso basadas en IP.</a:t>
            </a:r>
            <a:endParaRPr lang="es-PA" sz="1800" dirty="0"/>
          </a:p>
          <a:p>
            <a:pPr marL="0" indent="0">
              <a:buNone/>
            </a:pPr>
            <a:endParaRPr lang="es-PA" sz="1800" dirty="0">
              <a:solidFill>
                <a:srgbClr val="F1F3F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D9180D-B014-35AD-BFB4-B5BB4AD85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1809000"/>
            <a:ext cx="4970124" cy="39773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PA" sz="1800" dirty="0">
                <a:solidFill>
                  <a:srgbClr val="F1F3F0"/>
                </a:solidFill>
                <a:ea typeface="+mn-lt"/>
                <a:cs typeface="+mn-lt"/>
              </a:rPr>
              <a:t>Escalabilidad de Microsoft IIS:</a:t>
            </a:r>
            <a:endParaRPr lang="es-E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s-PA" sz="1800" i="0" dirty="0">
                <a:solidFill>
                  <a:srgbClr val="F1F3F0"/>
                </a:solidFill>
                <a:ea typeface="+mn-lt"/>
                <a:cs typeface="+mn-lt"/>
              </a:rPr>
              <a:t>Implementación en servidor único o en una granja de </a:t>
            </a:r>
            <a:r>
              <a:rPr lang="es-PA" sz="1800" dirty="0">
                <a:solidFill>
                  <a:srgbClr val="F1F3F0"/>
                </a:solidFill>
                <a:ea typeface="+mn-lt"/>
                <a:cs typeface="+mn-lt"/>
              </a:rPr>
              <a:t>servidores.</a:t>
            </a:r>
            <a:endParaRPr lang="es-PA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s-PA" sz="1800" i="0" dirty="0">
                <a:solidFill>
                  <a:srgbClr val="F1F3F0"/>
                </a:solidFill>
                <a:ea typeface="+mn-lt"/>
                <a:cs typeface="+mn-lt"/>
              </a:rPr>
              <a:t>Distribución de carga y mejora de escalabilidad.</a:t>
            </a:r>
            <a:endParaRPr lang="es-PA" sz="1800" dirty="0"/>
          </a:p>
          <a:p>
            <a:pPr marL="0" indent="0">
              <a:buNone/>
            </a:pPr>
            <a:r>
              <a:rPr lang="es-PA" sz="1800" dirty="0">
                <a:solidFill>
                  <a:srgbClr val="F1F3F0"/>
                </a:solidFill>
                <a:ea typeface="+mn-lt"/>
                <a:cs typeface="+mn-lt"/>
              </a:rPr>
              <a:t>   Costos asociados:</a:t>
            </a:r>
            <a:endParaRPr lang="es-PA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s-PA" sz="1800" i="0" dirty="0">
                <a:solidFill>
                  <a:srgbClr val="F1F3F0"/>
                </a:solidFill>
                <a:ea typeface="+mn-lt"/>
                <a:cs typeface="+mn-lt"/>
              </a:rPr>
              <a:t>Dependiente de la edición de Windows Server.</a:t>
            </a:r>
            <a:endParaRPr lang="es-PA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s-PA" sz="1800" i="0" dirty="0">
                <a:solidFill>
                  <a:srgbClr val="F1F3F0"/>
                </a:solidFill>
                <a:ea typeface="+mn-lt"/>
                <a:cs typeface="+mn-lt"/>
              </a:rPr>
              <a:t>Costos de licencia, hardware y mantenimiento.</a:t>
            </a:r>
            <a:endParaRPr lang="es-PA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s-PA" sz="1800" i="0" dirty="0">
                <a:solidFill>
                  <a:srgbClr val="F1F3F0"/>
                </a:solidFill>
                <a:ea typeface="+mn-lt"/>
                <a:cs typeface="+mn-lt"/>
              </a:rPr>
              <a:t>Verificar la información actualizada en el sitio web de Microsoft.</a:t>
            </a:r>
            <a:endParaRPr lang="es-PA" sz="1800" dirty="0"/>
          </a:p>
          <a:p>
            <a:endParaRPr lang="es-PA" sz="1800" dirty="0"/>
          </a:p>
        </p:txBody>
      </p:sp>
    </p:spTree>
    <p:extLst>
      <p:ext uri="{BB962C8B-B14F-4D97-AF65-F5344CB8AC3E}">
        <p14:creationId xmlns:p14="http://schemas.microsoft.com/office/powerpoint/2010/main" val="124435945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nalogousFromRegularSeedLeftStep">
      <a:dk1>
        <a:srgbClr val="000000"/>
      </a:dk1>
      <a:lt1>
        <a:srgbClr val="FFFFFF"/>
      </a:lt1>
      <a:dk2>
        <a:srgbClr val="1B252F"/>
      </a:dk2>
      <a:lt2>
        <a:srgbClr val="F1F3F0"/>
      </a:lt2>
      <a:accent1>
        <a:srgbClr val="AD43CD"/>
      </a:accent1>
      <a:accent2>
        <a:srgbClr val="6333BC"/>
      </a:accent2>
      <a:accent3>
        <a:srgbClr val="434BCD"/>
      </a:accent3>
      <a:accent4>
        <a:srgbClr val="3173BB"/>
      </a:accent4>
      <a:accent5>
        <a:srgbClr val="42BCCA"/>
      </a:accent5>
      <a:accent6>
        <a:srgbClr val="31BB90"/>
      </a:accent6>
      <a:hlink>
        <a:srgbClr val="4C9D34"/>
      </a:hlink>
      <a:folHlink>
        <a:srgbClr val="7F7F7F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477</Words>
  <Application>Microsoft Office PowerPoint</Application>
  <PresentationFormat>Widescreen</PresentationFormat>
  <Paragraphs>79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Georgia Pro Light</vt:lpstr>
      <vt:lpstr>Söhne</vt:lpstr>
      <vt:lpstr>VaultVTI</vt:lpstr>
      <vt:lpstr>Web Servers</vt:lpstr>
      <vt:lpstr>Apache</vt:lpstr>
      <vt:lpstr>Características</vt:lpstr>
      <vt:lpstr>PowerPoint Presentation</vt:lpstr>
      <vt:lpstr>Nginx</vt:lpstr>
      <vt:lpstr>Características</vt:lpstr>
      <vt:lpstr>Ventajas y desventajas</vt:lpstr>
      <vt:lpstr>PowerPoint Presentation</vt:lpstr>
      <vt:lpstr>Características</vt:lpstr>
      <vt:lpstr>Ventajas y desventajas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Servers</dc:title>
  <dc:creator>THOMAS SOLIS</dc:creator>
  <cp:lastModifiedBy>Jaime Acosta</cp:lastModifiedBy>
  <cp:revision>2</cp:revision>
  <dcterms:created xsi:type="dcterms:W3CDTF">2023-06-20T03:00:52Z</dcterms:created>
  <dcterms:modified xsi:type="dcterms:W3CDTF">2023-06-21T12:07:30Z</dcterms:modified>
</cp:coreProperties>
</file>